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PT Sans Narrow"/>
      <p:regular r:id="rId41"/>
      <p:bold r:id="rId42"/>
    </p:embeddedFont>
    <p:embeddedFont>
      <p:font typeface="Quicksand"/>
      <p:regular r:id="rId43"/>
      <p:bold r:id="rId44"/>
    </p:embeddedFont>
    <p:embeddedFont>
      <p:font typeface="Open Sans"/>
      <p:regular r:id="rId45"/>
      <p:bold r:id="rId46"/>
      <p:italic r:id="rId47"/>
      <p:boldItalic r:id="rId48"/>
    </p:embeddedFont>
    <p:embeddedFont>
      <p:font typeface="Century Gothic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8FE5F8E-9B44-4559-AE92-9599A7FB7AA0}">
  <a:tblStyle styleId="{E8FE5F8E-9B44-4559-AE92-9599A7FB7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2EAC84A-9D53-4759-A23E-538E309D02C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PTSansNarrow-bold.fntdata"/><Relationship Id="rId41" Type="http://schemas.openxmlformats.org/officeDocument/2006/relationships/font" Target="fonts/PTSansNarrow-regular.fntdata"/><Relationship Id="rId44" Type="http://schemas.openxmlformats.org/officeDocument/2006/relationships/font" Target="fonts/Quicksand-bold.fntdata"/><Relationship Id="rId43" Type="http://schemas.openxmlformats.org/officeDocument/2006/relationships/font" Target="fonts/Quicksand-regular.fntdata"/><Relationship Id="rId46" Type="http://schemas.openxmlformats.org/officeDocument/2006/relationships/font" Target="fonts/OpenSans-bold.fntdata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Italic.fntdata"/><Relationship Id="rId47" Type="http://schemas.openxmlformats.org/officeDocument/2006/relationships/font" Target="fonts/OpenSans-italic.fntdata"/><Relationship Id="rId49" Type="http://schemas.openxmlformats.org/officeDocument/2006/relationships/font" Target="fonts/Century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italic.fntdata"/><Relationship Id="rId50" Type="http://schemas.openxmlformats.org/officeDocument/2006/relationships/font" Target="fonts/CenturyGothic-bold.fntdata"/><Relationship Id="rId52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341f873ac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341f873ac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5089a3409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5089a3409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9718195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9718195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341f873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341f873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48d9bc2c5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48d9bc2c5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48d9bc2c5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48d9bc2c5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341f873a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341f873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341f873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341f873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5089a340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5089a340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8d9bc2c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8d9bc2c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089a340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5089a340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341f873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341f873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4d260f0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4d260f0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4d260f0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4d260f0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d260f0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d260f0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341f873ac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341f873ac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341f873ac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341f873ac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470765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470765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48d9bc2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48d9bc2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5089a340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5089a340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5089a3409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5089a3409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089a34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089a34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8d9bc2c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8d9bc2c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341f873a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341f873a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5089a340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5089a340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341f873a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341f873a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41f873a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41f873a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41f873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41f873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341f873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341f873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341f873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341f873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5089a340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5089a340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8d9bc2c5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8d9bc2c5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341f873a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341f873a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Relationship Id="rId7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11" Type="http://schemas.openxmlformats.org/officeDocument/2006/relationships/image" Target="../media/image115.png"/><Relationship Id="rId10" Type="http://schemas.openxmlformats.org/officeDocument/2006/relationships/image" Target="../media/image65.jpg"/><Relationship Id="rId9" Type="http://schemas.openxmlformats.org/officeDocument/2006/relationships/image" Target="../media/image54.jpg"/><Relationship Id="rId5" Type="http://schemas.openxmlformats.org/officeDocument/2006/relationships/image" Target="../media/image126.jpg"/><Relationship Id="rId6" Type="http://schemas.openxmlformats.org/officeDocument/2006/relationships/image" Target="../media/image44.jpg"/><Relationship Id="rId7" Type="http://schemas.openxmlformats.org/officeDocument/2006/relationships/image" Target="../media/image42.jpg"/><Relationship Id="rId8" Type="http://schemas.openxmlformats.org/officeDocument/2006/relationships/image" Target="../media/image1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jpg"/><Relationship Id="rId4" Type="http://schemas.openxmlformats.org/officeDocument/2006/relationships/image" Target="../media/image57.jpg"/><Relationship Id="rId9" Type="http://schemas.openxmlformats.org/officeDocument/2006/relationships/image" Target="../media/image66.jpg"/><Relationship Id="rId5" Type="http://schemas.openxmlformats.org/officeDocument/2006/relationships/image" Target="../media/image124.jpg"/><Relationship Id="rId6" Type="http://schemas.openxmlformats.org/officeDocument/2006/relationships/image" Target="../media/image58.jpg"/><Relationship Id="rId7" Type="http://schemas.openxmlformats.org/officeDocument/2006/relationships/image" Target="../media/image60.jpg"/><Relationship Id="rId8" Type="http://schemas.openxmlformats.org/officeDocument/2006/relationships/image" Target="../media/image6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Relationship Id="rId11" Type="http://schemas.openxmlformats.org/officeDocument/2006/relationships/image" Target="../media/image109.png"/><Relationship Id="rId10" Type="http://schemas.openxmlformats.org/officeDocument/2006/relationships/image" Target="../media/image78.png"/><Relationship Id="rId12" Type="http://schemas.openxmlformats.org/officeDocument/2006/relationships/image" Target="../media/image95.png"/><Relationship Id="rId9" Type="http://schemas.openxmlformats.org/officeDocument/2006/relationships/image" Target="../media/image84.png"/><Relationship Id="rId5" Type="http://schemas.openxmlformats.org/officeDocument/2006/relationships/image" Target="../media/image89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10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90.png"/><Relationship Id="rId6" Type="http://schemas.openxmlformats.org/officeDocument/2006/relationships/image" Target="../media/image100.png"/><Relationship Id="rId7" Type="http://schemas.openxmlformats.org/officeDocument/2006/relationships/image" Target="../media/image88.png"/><Relationship Id="rId8" Type="http://schemas.openxmlformats.org/officeDocument/2006/relationships/image" Target="../media/image9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1.png"/><Relationship Id="rId4" Type="http://schemas.openxmlformats.org/officeDocument/2006/relationships/image" Target="../media/image93.png"/><Relationship Id="rId5" Type="http://schemas.openxmlformats.org/officeDocument/2006/relationships/image" Target="../media/image97.png"/><Relationship Id="rId6" Type="http://schemas.openxmlformats.org/officeDocument/2006/relationships/image" Target="../media/image9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8.png"/><Relationship Id="rId4" Type="http://schemas.openxmlformats.org/officeDocument/2006/relationships/image" Target="../media/image94.jpg"/><Relationship Id="rId5" Type="http://schemas.openxmlformats.org/officeDocument/2006/relationships/image" Target="../media/image103.jpg"/><Relationship Id="rId6" Type="http://schemas.openxmlformats.org/officeDocument/2006/relationships/image" Target="../media/image92.gif"/><Relationship Id="rId7" Type="http://schemas.openxmlformats.org/officeDocument/2006/relationships/image" Target="../media/image117.png"/><Relationship Id="rId8" Type="http://schemas.openxmlformats.org/officeDocument/2006/relationships/image" Target="../media/image9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3.png"/><Relationship Id="rId4" Type="http://schemas.openxmlformats.org/officeDocument/2006/relationships/image" Target="../media/image114.jpg"/><Relationship Id="rId5" Type="http://schemas.openxmlformats.org/officeDocument/2006/relationships/image" Target="../media/image1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5.png"/><Relationship Id="rId4" Type="http://schemas.openxmlformats.org/officeDocument/2006/relationships/image" Target="../media/image1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6.png"/><Relationship Id="rId4" Type="http://schemas.openxmlformats.org/officeDocument/2006/relationships/image" Target="../media/image110.png"/><Relationship Id="rId5" Type="http://schemas.openxmlformats.org/officeDocument/2006/relationships/image" Target="../media/image108.png"/><Relationship Id="rId6" Type="http://schemas.openxmlformats.org/officeDocument/2006/relationships/image" Target="../media/image1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4.png"/><Relationship Id="rId4" Type="http://schemas.openxmlformats.org/officeDocument/2006/relationships/image" Target="../media/image118.png"/><Relationship Id="rId5" Type="http://schemas.openxmlformats.org/officeDocument/2006/relationships/image" Target="../media/image10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5.png"/><Relationship Id="rId4" Type="http://schemas.openxmlformats.org/officeDocument/2006/relationships/image" Target="../media/image123.png"/><Relationship Id="rId5" Type="http://schemas.openxmlformats.org/officeDocument/2006/relationships/image" Target="../media/image112.png"/><Relationship Id="rId6" Type="http://schemas.openxmlformats.org/officeDocument/2006/relationships/image" Target="../media/image106.png"/><Relationship Id="rId7" Type="http://schemas.openxmlformats.org/officeDocument/2006/relationships/image" Target="../media/image1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9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.png"/><Relationship Id="rId7" Type="http://schemas.openxmlformats.org/officeDocument/2006/relationships/image" Target="../media/image26.png"/><Relationship Id="rId8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8.jpg"/><Relationship Id="rId4" Type="http://schemas.openxmlformats.org/officeDocument/2006/relationships/image" Target="../media/image28.jpg"/><Relationship Id="rId9" Type="http://schemas.openxmlformats.org/officeDocument/2006/relationships/image" Target="../media/image30.jpg"/><Relationship Id="rId5" Type="http://schemas.openxmlformats.org/officeDocument/2006/relationships/image" Target="../media/image25.jpg"/><Relationship Id="rId6" Type="http://schemas.openxmlformats.org/officeDocument/2006/relationships/image" Target="../media/image32.jpg"/><Relationship Id="rId7" Type="http://schemas.openxmlformats.org/officeDocument/2006/relationships/image" Target="../media/image31.jpg"/><Relationship Id="rId8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769750" y="1748650"/>
            <a:ext cx="77328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rgbClr val="CC4125"/>
                </a:solidFill>
                <a:latin typeface="Quicksand"/>
                <a:ea typeface="Quicksand"/>
                <a:cs typeface="Quicksand"/>
                <a:sym typeface="Quicksand"/>
              </a:rPr>
              <a:t>ONESIE FUNSIE AND THE MARSH OF THE MALLOWS?</a:t>
            </a:r>
            <a:endParaRPr sz="4500">
              <a:solidFill>
                <a:srgbClr val="CC412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771050"/>
            <a:ext cx="4870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ART BIBLE</a:t>
            </a:r>
            <a:endParaRPr sz="3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000" y="4116276"/>
            <a:ext cx="2024000" cy="9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1989750" y="3645925"/>
            <a:ext cx="5164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Ivy Cheng, Tassia Jaric, Shaziah Crowie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ENVIRONMENT DESIGN RESEARCH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5" y="790350"/>
            <a:ext cx="2957675" cy="1849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25" y="2689875"/>
            <a:ext cx="2302126" cy="23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350" y="2689875"/>
            <a:ext cx="4092662" cy="23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6">
            <a:alphaModFix/>
          </a:blip>
          <a:srcRect b="0" l="8091" r="12112" t="0"/>
          <a:stretch/>
        </p:blipFill>
        <p:spPr>
          <a:xfrm>
            <a:off x="6616600" y="2689875"/>
            <a:ext cx="2449524" cy="23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8025" y="789550"/>
            <a:ext cx="2449526" cy="184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5275" y="789550"/>
            <a:ext cx="3282922" cy="184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1868425" y="4460300"/>
            <a:ext cx="2148300" cy="5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Some low poly environment assets we will use as reference (eg. the rocks and trees)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1677925" y="2380350"/>
            <a:ext cx="1961100" cy="5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Example of an environment on a planet. The layout and perspective is sort of what we are after.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ENVIRONMENT CONCEPT ART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122625" y="818300"/>
            <a:ext cx="2763900" cy="4102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Here is a concept art of what our planet will look like. The colour of the planet will be </a:t>
            </a:r>
            <a:r>
              <a:rPr lang="en-GB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and consist of a range of environmental assets such as </a:t>
            </a:r>
            <a:r>
              <a:rPr lang="en-GB">
                <a:solidFill>
                  <a:srgbClr val="3333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trees, rocks, bushes and grass,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all of which will set a ground for players to interact with (eg. use them to hide).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The trees and bushes will be in slight bright pastel colours of </a:t>
            </a:r>
            <a:r>
              <a:rPr lang="en-GB">
                <a:solidFill>
                  <a:srgbClr val="38761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>
                <a:solidFill>
                  <a:srgbClr val="674EA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purple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GB">
                <a:solidFill>
                  <a:srgbClr val="E0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pink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while the rocks will remain grey to balance out the colours of the planet.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038" y="818288"/>
            <a:ext cx="4102826" cy="410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7078375" y="818300"/>
            <a:ext cx="1953300" cy="4102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The backdrop of the game will consist of blurred colours of </a:t>
            </a:r>
            <a:r>
              <a:rPr lang="en-GB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>
                <a:solidFill>
                  <a:srgbClr val="674EA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purple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GB">
                <a:solidFill>
                  <a:srgbClr val="E0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pink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, with some brighter spots of white to resemble stars.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This is to give players the vibe that they are in ‘space’, which revolves around our central theme of a ‘planet in space’.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ENVIRONMENT CONCEPT ART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22625" y="787250"/>
            <a:ext cx="8909100" cy="16767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Instead of a starry night, we decided go with a pinkish purple sky as it gives off more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of that </a:t>
            </a:r>
            <a:r>
              <a:rPr lang="en-GB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‘happy’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vibe which we were aiming for.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We also decided to add in moving clouds in the foreground so that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our scene appears more ‘alive’.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2" y="2512700"/>
            <a:ext cx="3213325" cy="24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375" y="2512700"/>
            <a:ext cx="5648350" cy="23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CHARACTER</a:t>
            </a: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 STYLE REFERENCE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5" y="804000"/>
            <a:ext cx="3148363" cy="17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25" y="2688650"/>
            <a:ext cx="1387977" cy="22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3350000" y="804075"/>
            <a:ext cx="3704700" cy="1767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To make our characters appealing, they will be </a:t>
            </a:r>
            <a:r>
              <a:rPr lang="en-GB" sz="1300" u="sng">
                <a:latin typeface="Century Gothic"/>
                <a:ea typeface="Century Gothic"/>
                <a:cs typeface="Century Gothic"/>
                <a:sym typeface="Century Gothic"/>
              </a:rPr>
              <a:t>stylized</a:t>
            </a: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 and in </a:t>
            </a:r>
            <a:r>
              <a:rPr lang="en-GB" sz="1300" u="sng">
                <a:latin typeface="Century Gothic"/>
                <a:ea typeface="Century Gothic"/>
                <a:cs typeface="Century Gothic"/>
                <a:sym typeface="Century Gothic"/>
              </a:rPr>
              <a:t>chibi form</a:t>
            </a: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. The characters will also be modelled in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A16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poly</a:t>
            </a: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GB" sz="1300">
                <a:solidFill>
                  <a:srgbClr val="3333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 painted</a:t>
            </a: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The size of the heads and gloves will also be emphasised, by making them </a:t>
            </a:r>
            <a:r>
              <a:rPr b="1" lang="en-GB" sz="1300">
                <a:latin typeface="Century Gothic"/>
                <a:ea typeface="Century Gothic"/>
                <a:cs typeface="Century Gothic"/>
                <a:sym typeface="Century Gothic"/>
              </a:rPr>
              <a:t>LARGE.</a:t>
            </a:r>
            <a:endParaRPr b="1"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0442" y="804075"/>
            <a:ext cx="1901283" cy="17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6">
            <a:alphaModFix/>
          </a:blip>
          <a:srcRect b="0" l="2600" r="-2600" t="0"/>
          <a:stretch/>
        </p:blipFill>
        <p:spPr>
          <a:xfrm>
            <a:off x="1590400" y="2688638"/>
            <a:ext cx="3645275" cy="22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5675" y="2688650"/>
            <a:ext cx="3796050" cy="22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4128200" y="4434050"/>
            <a:ext cx="2148300" cy="5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Just like these references here, we are making our characters low poly and the textures will mainly be flat colours.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15675" y="2308500"/>
            <a:ext cx="2017500" cy="5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After looking through references, we thought going with chibi form will be more suitable for our game.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CHARACTER STYLE REFERENCE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/>
          </a:blip>
          <a:srcRect b="17793" l="0" r="0" t="7602"/>
          <a:stretch/>
        </p:blipFill>
        <p:spPr>
          <a:xfrm>
            <a:off x="4153775" y="776875"/>
            <a:ext cx="1577090" cy="169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448" y="3249300"/>
            <a:ext cx="1629550" cy="16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49" y="3207550"/>
            <a:ext cx="1629550" cy="16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4113" y="776875"/>
            <a:ext cx="2122132" cy="21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7200" y="791613"/>
            <a:ext cx="2094525" cy="20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5712" y="3236635"/>
            <a:ext cx="1716475" cy="171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100" y="791625"/>
            <a:ext cx="1780126" cy="178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65263" y="2958825"/>
            <a:ext cx="2006925" cy="20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4153775" y="2452325"/>
            <a:ext cx="20175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We have decided on a chibi style, Big head and small body, for the character. They will also be wearing cute animal costumes (onesies) similar in style to these references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02201" y="3160300"/>
            <a:ext cx="2317149" cy="1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CHARACTER STYLE REFERENCE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5" y="804775"/>
            <a:ext cx="2688776" cy="268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925" y="804775"/>
            <a:ext cx="2152150" cy="24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8600" y="804775"/>
            <a:ext cx="1513125" cy="416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625" y="3529450"/>
            <a:ext cx="2688775" cy="1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0000" y="804775"/>
            <a:ext cx="2227949" cy="222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8225" y="3063950"/>
            <a:ext cx="1959725" cy="19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4906" y="3493550"/>
            <a:ext cx="2569807" cy="14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3758200" y="3032725"/>
            <a:ext cx="2017500" cy="6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For our game, we decided to go with a super low-poly character for all four characters while keeping a chibi style. 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CHARACTER DESIGN RESEARCH</a:t>
            </a:r>
            <a:endParaRPr sz="3000"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725" y="1332307"/>
            <a:ext cx="2711900" cy="362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b="0" l="13314" r="0" t="0"/>
          <a:stretch/>
        </p:blipFill>
        <p:spPr>
          <a:xfrm>
            <a:off x="1553162" y="816387"/>
            <a:ext cx="1270700" cy="19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00" y="735875"/>
            <a:ext cx="1432655" cy="21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601" y="2851437"/>
            <a:ext cx="2145675" cy="21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9863" y="2851450"/>
            <a:ext cx="3124270" cy="21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3009875" y="859975"/>
            <a:ext cx="3124200" cy="1868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In order to keep to the theme, instead of animal characters, we thought of making our characters wear </a:t>
            </a:r>
            <a:r>
              <a:rPr lang="en-GB" sz="1100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onesies</a:t>
            </a: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We researched various designs and these </a:t>
            </a: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onesie outfits were our main inspirations.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We also thought of designing four different animals, all of which will portray different personalities, giving variety to our players.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CHARACTER CONCEPT THUMBNAILS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50" y="781825"/>
            <a:ext cx="7533651" cy="4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2224925" y="2587275"/>
            <a:ext cx="1914900" cy="243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This was our first design.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After thinking about our game again, we thought that the character may be </a:t>
            </a:r>
            <a:r>
              <a:rPr i="1" lang="en-GB" sz="1200">
                <a:latin typeface="Century Gothic"/>
                <a:ea typeface="Century Gothic"/>
                <a:cs typeface="Century Gothic"/>
                <a:sym typeface="Century Gothic"/>
              </a:rPr>
              <a:t>too tall and big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, especially the fact that they will be running on a planet.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CHARACTER CONCEPT THUMBNAILS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725" y="796425"/>
            <a:ext cx="7293912" cy="410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94875" y="796425"/>
            <a:ext cx="1539600" cy="4102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Instead, we thought we’d go with more of a </a:t>
            </a:r>
            <a:r>
              <a:rPr lang="en-GB" sz="1200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chibi style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 to suit the game, emphasising on the </a:t>
            </a:r>
            <a:r>
              <a:rPr lang="en-GB" sz="1200">
                <a:solidFill>
                  <a:srgbClr val="EA16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heads 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lang="en-GB" sz="1200">
                <a:solidFill>
                  <a:srgbClr val="EA16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huge marshmallow hands.</a:t>
            </a:r>
            <a:endParaRPr sz="1200">
              <a:solidFill>
                <a:srgbClr val="EA16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These are some of the concept art for our characters. All of them are wearing different animal onesies, while portraying different personalities.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CHARACTER CONCEPT THUMBNAILS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25" y="1572000"/>
            <a:ext cx="2292600" cy="34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074" y="1401450"/>
            <a:ext cx="2233925" cy="35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2625" y="1394263"/>
            <a:ext cx="2505475" cy="36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7475" y="1316525"/>
            <a:ext cx="2035650" cy="36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122650" y="813525"/>
            <a:ext cx="8909100" cy="503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are a few more concept designs of our characters, all of which later became our final concepts.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/>
        </p:nvSpPr>
        <p:spPr>
          <a:xfrm>
            <a:off x="122625" y="94800"/>
            <a:ext cx="8909100" cy="641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GAME CONCEPT</a:t>
            </a:r>
            <a:endParaRPr sz="3000"/>
          </a:p>
        </p:txBody>
      </p:sp>
      <p:sp>
        <p:nvSpPr>
          <p:cNvPr id="75" name="Google Shape;75;p14"/>
          <p:cNvSpPr txBox="1"/>
          <p:nvPr/>
        </p:nvSpPr>
        <p:spPr>
          <a:xfrm>
            <a:off x="122575" y="811775"/>
            <a:ext cx="8909100" cy="4247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b="1" lang="en-GB" sz="1800">
                <a:latin typeface="Century Gothic"/>
                <a:ea typeface="Century Gothic"/>
                <a:cs typeface="Century Gothic"/>
                <a:sym typeface="Century Gothic"/>
              </a:rPr>
              <a:t>Onesie Funsie and the Marsh of the Mallows?”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is a </a:t>
            </a:r>
            <a:r>
              <a:rPr lang="en-GB" sz="1800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2-4 player beat-em-up, party game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where players attempt to </a:t>
            </a:r>
            <a:r>
              <a:rPr lang="en-GB" sz="1800" u="sng">
                <a:latin typeface="Century Gothic"/>
                <a:ea typeface="Century Gothic"/>
                <a:cs typeface="Century Gothic"/>
                <a:sym typeface="Century Gothic"/>
              </a:rPr>
              <a:t>collect the most gummy bears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. By punching each other with their baby marshmallow fists, players force each other to drop some of their gummy bears.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First to reach </a:t>
            </a:r>
            <a:r>
              <a:rPr lang="en-GB" sz="18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‘x’ amount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wins.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FINAL</a:t>
            </a: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 CHARACTER CONCEPT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75" y="819100"/>
            <a:ext cx="7676253" cy="41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FINAL CHARACTER CONCEPT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00" y="812225"/>
            <a:ext cx="7653001" cy="41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FINAL CHARACTER CONCEPT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63" y="818500"/>
            <a:ext cx="7635814" cy="41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FINAL CHARACTER CONCEPT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00" y="822075"/>
            <a:ext cx="7658206" cy="41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ITEMS</a:t>
            </a: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 DESIGN RESEARCH</a:t>
            </a:r>
            <a:endParaRPr sz="3000"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50" y="3149045"/>
            <a:ext cx="2629200" cy="181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25" y="839507"/>
            <a:ext cx="2174476" cy="227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 rotWithShape="1">
          <a:blip r:embed="rId5">
            <a:alphaModFix/>
          </a:blip>
          <a:srcRect b="0" l="10554" r="0" t="0"/>
          <a:stretch/>
        </p:blipFill>
        <p:spPr>
          <a:xfrm>
            <a:off x="2852925" y="3164200"/>
            <a:ext cx="2411025" cy="17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 rotWithShape="1">
          <a:blip r:embed="rId6">
            <a:alphaModFix/>
          </a:blip>
          <a:srcRect b="6533" l="0" r="0" t="0"/>
          <a:stretch/>
        </p:blipFill>
        <p:spPr>
          <a:xfrm>
            <a:off x="7490450" y="2235562"/>
            <a:ext cx="1389200" cy="1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0449" y="3433800"/>
            <a:ext cx="1520744" cy="14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 rotWithShape="1">
          <a:blip r:embed="rId8">
            <a:alphaModFix/>
          </a:blip>
          <a:srcRect b="0" l="0" r="39146" t="0"/>
          <a:stretch/>
        </p:blipFill>
        <p:spPr>
          <a:xfrm>
            <a:off x="7490450" y="771175"/>
            <a:ext cx="1389199" cy="14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9">
            <a:alphaModFix/>
          </a:blip>
          <a:srcRect b="5105" l="0" r="0" t="0"/>
          <a:stretch/>
        </p:blipFill>
        <p:spPr>
          <a:xfrm>
            <a:off x="2297100" y="1434812"/>
            <a:ext cx="1771125" cy="17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 rotWithShape="1">
          <a:blip r:embed="rId10">
            <a:alphaModFix/>
          </a:blip>
          <a:srcRect b="8263" l="0" r="0" t="7667"/>
          <a:stretch/>
        </p:blipFill>
        <p:spPr>
          <a:xfrm>
            <a:off x="5314525" y="3164225"/>
            <a:ext cx="2121799" cy="17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11">
            <a:alphaModFix/>
          </a:blip>
          <a:srcRect b="0" l="32573" r="0" t="3372"/>
          <a:stretch/>
        </p:blipFill>
        <p:spPr>
          <a:xfrm>
            <a:off x="4199175" y="1602600"/>
            <a:ext cx="1389201" cy="149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35138" y="1481100"/>
            <a:ext cx="1628975" cy="16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2176875" y="771175"/>
            <a:ext cx="5220000" cy="762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These are our inspirations for the collectable items.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Keeping to our theme, we collected a range of </a:t>
            </a:r>
            <a:r>
              <a:rPr lang="en-GB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‘cute’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GB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‘sweet’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objects/items.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COLLECTABLE ITEMS CONCEPT ART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 b="10870" l="0" r="0" t="6655"/>
          <a:stretch/>
        </p:blipFill>
        <p:spPr>
          <a:xfrm>
            <a:off x="5504800" y="872875"/>
            <a:ext cx="2466027" cy="17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/>
        </p:nvSpPr>
        <p:spPr>
          <a:xfrm>
            <a:off x="497225" y="3740004"/>
            <a:ext cx="17457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Teddy Bear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collectables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3058975" y="2544625"/>
            <a:ext cx="1745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Marshmallows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Held by players and used as weapons to punch each other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5864963" y="2544625"/>
            <a:ext cx="1745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Candies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collectables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950" y="2964875"/>
            <a:ext cx="1681554" cy="16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/>
        </p:nvSpPr>
        <p:spPr>
          <a:xfrm>
            <a:off x="4734950" y="4278950"/>
            <a:ext cx="1745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Honey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Stuns player for ‘x’ seconds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7109775" y="4523025"/>
            <a:ext cx="174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Mushrooms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collectables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8" name="Google Shape;318;p37"/>
          <p:cNvPicPr preferRelativeResize="0"/>
          <p:nvPr/>
        </p:nvPicPr>
        <p:blipFill rotWithShape="1">
          <a:blip r:embed="rId5">
            <a:alphaModFix/>
          </a:blip>
          <a:srcRect b="9823" l="9099" r="0" t="19956"/>
          <a:stretch/>
        </p:blipFill>
        <p:spPr>
          <a:xfrm>
            <a:off x="6790925" y="3015625"/>
            <a:ext cx="2384350" cy="16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675" y="1335038"/>
            <a:ext cx="1812250" cy="240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2700" y="1045488"/>
            <a:ext cx="2093538" cy="160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4200" y="3318520"/>
            <a:ext cx="2093550" cy="125613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2614825" y="4413675"/>
            <a:ext cx="1745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Donuts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collectables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8"/>
          <p:cNvPicPr preferRelativeResize="0"/>
          <p:nvPr/>
        </p:nvPicPr>
        <p:blipFill rotWithShape="1">
          <a:blip r:embed="rId3">
            <a:alphaModFix/>
          </a:blip>
          <a:srcRect b="12330" l="9162" r="12387" t="8114"/>
          <a:stretch/>
        </p:blipFill>
        <p:spPr>
          <a:xfrm>
            <a:off x="4398100" y="1960454"/>
            <a:ext cx="2348400" cy="217918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COLLECTABLE ITEMS CONCEPT ART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4433913" y="4011550"/>
            <a:ext cx="2214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Apples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When walked upon, </a:t>
            </a:r>
            <a:r>
              <a:rPr lang="en-GB" sz="10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player will lose ‘x’ amount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of gummy bears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2231725" y="4123750"/>
            <a:ext cx="2091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Cookies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Increases speed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for ‘x’ seconds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1" name="Google Shape;331;p38"/>
          <p:cNvPicPr preferRelativeResize="0"/>
          <p:nvPr/>
        </p:nvPicPr>
        <p:blipFill rotWithShape="1">
          <a:blip r:embed="rId4">
            <a:alphaModFix/>
          </a:blip>
          <a:srcRect b="16031" l="3075" r="10059" t="14267"/>
          <a:stretch/>
        </p:blipFill>
        <p:spPr>
          <a:xfrm>
            <a:off x="2231726" y="2711888"/>
            <a:ext cx="2091300" cy="99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 rotWithShape="1">
          <a:blip r:embed="rId5">
            <a:alphaModFix/>
          </a:blip>
          <a:srcRect b="5392" l="3479" r="5916" t="0"/>
          <a:stretch/>
        </p:blipFill>
        <p:spPr>
          <a:xfrm>
            <a:off x="155800" y="2115800"/>
            <a:ext cx="2162400" cy="20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/>
          <p:nvPr/>
        </p:nvSpPr>
        <p:spPr>
          <a:xfrm>
            <a:off x="122625" y="4123751"/>
            <a:ext cx="20913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Gummy Bears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Collectables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that players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pick up throughout game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p38"/>
          <p:cNvSpPr txBox="1"/>
          <p:nvPr/>
        </p:nvSpPr>
        <p:spPr>
          <a:xfrm>
            <a:off x="6714225" y="2838250"/>
            <a:ext cx="23484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Campfire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When stood next to for too long = </a:t>
            </a:r>
            <a:r>
              <a:rPr lang="en-GB" sz="10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player’s marshmallows set on fire,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allowing their punches to </a:t>
            </a:r>
            <a:r>
              <a:rPr lang="en-GB" sz="1000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deal more damage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, hence making other players </a:t>
            </a:r>
            <a:r>
              <a:rPr lang="en-GB" sz="1000" u="sng">
                <a:latin typeface="Century Gothic"/>
                <a:ea typeface="Century Gothic"/>
                <a:cs typeface="Century Gothic"/>
                <a:sym typeface="Century Gothic"/>
              </a:rPr>
              <a:t>lose</a:t>
            </a:r>
            <a:r>
              <a:rPr lang="en-GB" sz="1000" u="sng">
                <a:latin typeface="Century Gothic"/>
                <a:ea typeface="Century Gothic"/>
                <a:cs typeface="Century Gothic"/>
                <a:sym typeface="Century Gothic"/>
              </a:rPr>
              <a:t> more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gummy bears than usual.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HOWEVER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, setting the marshmallows on fire also causes </a:t>
            </a:r>
            <a:r>
              <a:rPr b="1" lang="en-GB" sz="1000">
                <a:latin typeface="Century Gothic"/>
                <a:ea typeface="Century Gothic"/>
                <a:cs typeface="Century Gothic"/>
                <a:sym typeface="Century Gothic"/>
              </a:rPr>
              <a:t>Mama Marshmallow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to strike the planet, targeting the player.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6">
            <a:alphaModFix/>
          </a:blip>
          <a:srcRect b="9674" l="9070" r="8393" t="9031"/>
          <a:stretch/>
        </p:blipFill>
        <p:spPr>
          <a:xfrm>
            <a:off x="6821575" y="892400"/>
            <a:ext cx="2060900" cy="19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122625" y="806775"/>
            <a:ext cx="5762700" cy="11385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After discussing with the group again, we decided on some power ups and finalised some items that will be more suitable for these particular power ups.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Here are the final designs with a brief description: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101325" y="801500"/>
            <a:ext cx="5327400" cy="1922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en-GB" sz="12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Campfire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GB" sz="12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Marshmallow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 will have a </a:t>
            </a:r>
            <a:r>
              <a:rPr lang="en-GB" sz="1200" u="sng">
                <a:latin typeface="Century Gothic"/>
                <a:ea typeface="Century Gothic"/>
                <a:cs typeface="Century Gothic"/>
                <a:sym typeface="Century Gothic"/>
              </a:rPr>
              <a:t>fire effect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 added to it.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Using yellow and orange colours.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Power-ups 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lang="en-GB" sz="12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Gummy Bears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 will have a </a:t>
            </a:r>
            <a:r>
              <a:rPr lang="en-GB" sz="1200" u="sng">
                <a:latin typeface="Century Gothic"/>
                <a:ea typeface="Century Gothic"/>
                <a:cs typeface="Century Gothic"/>
                <a:sym typeface="Century Gothic"/>
              </a:rPr>
              <a:t>faint sparkle effect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 on them.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This will allow the items to stand out against the surrounding environment, hence </a:t>
            </a:r>
            <a:r>
              <a:rPr lang="en-GB" sz="1200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attracting players’ towards them 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and</a:t>
            </a:r>
            <a:r>
              <a:rPr lang="en-GB" sz="1200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encourage them to use them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 rotWithShape="1">
          <a:blip r:embed="rId3">
            <a:alphaModFix/>
          </a:blip>
          <a:srcRect b="7723" l="0" r="0" t="0"/>
          <a:stretch/>
        </p:blipFill>
        <p:spPr>
          <a:xfrm>
            <a:off x="122625" y="2764200"/>
            <a:ext cx="2372500" cy="22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 rotWithShape="1">
          <a:blip r:embed="rId4">
            <a:alphaModFix/>
          </a:blip>
          <a:srcRect b="0" l="-12790" r="0" t="0"/>
          <a:stretch/>
        </p:blipFill>
        <p:spPr>
          <a:xfrm>
            <a:off x="7162625" y="767975"/>
            <a:ext cx="1922550" cy="19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25" y="773850"/>
            <a:ext cx="1922550" cy="193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8850" y="2722625"/>
            <a:ext cx="1602879" cy="23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9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SPECIAL EFFECTS REFERENCES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1525" y="2906163"/>
            <a:ext cx="2084937" cy="208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9"/>
          <p:cNvPicPr preferRelativeResize="0"/>
          <p:nvPr/>
        </p:nvPicPr>
        <p:blipFill rotWithShape="1">
          <a:blip r:embed="rId8">
            <a:alphaModFix/>
          </a:blip>
          <a:srcRect b="4550" l="-4200" r="4200" t="-4549"/>
          <a:stretch/>
        </p:blipFill>
        <p:spPr>
          <a:xfrm>
            <a:off x="5139148" y="2822887"/>
            <a:ext cx="1498750" cy="19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74" y="1414375"/>
            <a:ext cx="2893650" cy="343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8213" y="1553525"/>
            <a:ext cx="3215576" cy="32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9225" y="1389100"/>
            <a:ext cx="2308225" cy="35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MARSHMALLOW REFERENCES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0"/>
          <p:cNvSpPr txBox="1"/>
          <p:nvPr/>
        </p:nvSpPr>
        <p:spPr>
          <a:xfrm>
            <a:off x="122625" y="804750"/>
            <a:ext cx="8909100" cy="609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In order to bring some ‘extra fun’ to our game, we thought of the marshmallows being set on fire, which ultimately led to the ‘Mama Marshmallow’ idea.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CHARACTER CONCEPT THUMBNAILS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3" name="Google Shape;3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5" y="1131650"/>
            <a:ext cx="4102826" cy="41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901" y="809550"/>
            <a:ext cx="4102826" cy="410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 txBox="1"/>
          <p:nvPr/>
        </p:nvSpPr>
        <p:spPr>
          <a:xfrm>
            <a:off x="122625" y="809550"/>
            <a:ext cx="361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Mama Marshmallow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ARTISTS, ROLES &amp; CONTRIBUTIONS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122625" y="77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{E8FE5F8E-9B44-4559-AE92-9599A7FB7AA0}</a:tableStyleId>
              </a:tblPr>
              <a:tblGrid>
                <a:gridCol w="3048650"/>
                <a:gridCol w="1723400"/>
              </a:tblGrid>
              <a:tr h="32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TASK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ALLOCATED MEMBER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2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CONCEPT ART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  <a:tr h="32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Characters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Tassia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Environment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Shaziah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Collectable Items (misc.)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Ivy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ART BIBLE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Ivy, Tassia, Shaziah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MODELLING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4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sng"/>
                        <a:t>Characters </a:t>
                      </a:r>
                      <a:endParaRPr sz="1000" u="sng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(Pan, Eli, Liz, Ham)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Marshmallow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Tassia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Ivy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9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sng"/>
                        <a:t>Environment</a:t>
                      </a:r>
                      <a:endParaRPr sz="1000" u="sng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Trees, Grass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Rocks, Clouds, Bush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Planet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Shaziah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Ivy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8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Other Assets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(Apples, Gummy Bears, Campfire, Cookies)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Ivy, </a:t>
                      </a:r>
                      <a:r>
                        <a:rPr lang="en-GB" sz="1000"/>
                        <a:t>Tassia, Shaziah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2" name="Google Shape;82;p15"/>
          <p:cNvGraphicFramePr/>
          <p:nvPr/>
        </p:nvGraphicFramePr>
        <p:xfrm>
          <a:off x="5011975" y="77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{E8FE5F8E-9B44-4559-AE92-9599A7FB7AA0}</a:tableStyleId>
              </a:tblPr>
              <a:tblGrid>
                <a:gridCol w="2009875"/>
                <a:gridCol w="2009875"/>
              </a:tblGrid>
              <a:tr h="33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TASK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ALLOCATED MEMBER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3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TEXTURING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3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Each asset textured by whoever modelled 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Ivy, Tassia, Shaziah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RIGGING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(character, marshmallow)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Shaziah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3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SKINNING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Ivy, Tassia, Shaziah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3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sng"/>
                        <a:t>ANIMATING</a:t>
                      </a:r>
                      <a:endParaRPr sz="1100" u="sng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(punch, running, victory/selection pose, defeat)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Ivy, </a:t>
                      </a:r>
                      <a:r>
                        <a:rPr lang="en-GB" sz="1100"/>
                        <a:t>Tassia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3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UI Art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Ivy, Shaziah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83" name="Google Shape;83;p15"/>
          <p:cNvSpPr txBox="1"/>
          <p:nvPr/>
        </p:nvSpPr>
        <p:spPr>
          <a:xfrm>
            <a:off x="1686075" y="1443325"/>
            <a:ext cx="518400" cy="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ANIMATION POSE REFERENCES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 rotWithShape="1">
          <a:blip r:embed="rId3">
            <a:alphaModFix/>
          </a:blip>
          <a:srcRect b="7475" l="0" r="0" t="0"/>
          <a:stretch/>
        </p:blipFill>
        <p:spPr>
          <a:xfrm>
            <a:off x="187725" y="806975"/>
            <a:ext cx="2274500" cy="19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25" y="2865919"/>
            <a:ext cx="2209400" cy="204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 rotWithShape="1">
          <a:blip r:embed="rId5">
            <a:alphaModFix/>
          </a:blip>
          <a:srcRect b="4162" l="10051" r="3815" t="12085"/>
          <a:stretch/>
        </p:blipFill>
        <p:spPr>
          <a:xfrm>
            <a:off x="2893250" y="1254825"/>
            <a:ext cx="2650474" cy="34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6249" y="925025"/>
            <a:ext cx="3210201" cy="24076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/>
          <p:nvPr/>
        </p:nvSpPr>
        <p:spPr>
          <a:xfrm>
            <a:off x="3300038" y="4690875"/>
            <a:ext cx="1836900" cy="28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Walking &amp; running references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723950" y="4728500"/>
            <a:ext cx="1360500" cy="28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Punching</a:t>
            </a: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 references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5736225" y="3385275"/>
            <a:ext cx="3210300" cy="1587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Animation reference (running, punching, victory actions) will be filmed by our fellow group members and used when animating.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SCHEDULE MILESTONES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50" y="1039775"/>
            <a:ext cx="76962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00" y="1943100"/>
            <a:ext cx="76771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300" y="3333125"/>
            <a:ext cx="57340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PLATFORM CONSIDERATIONS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91" name="Google Shape;391;p44"/>
          <p:cNvGraphicFramePr/>
          <p:nvPr/>
        </p:nvGraphicFramePr>
        <p:xfrm>
          <a:off x="847225" y="114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{E8FE5F8E-9B44-4559-AE92-9599A7FB7AA0}</a:tableStyleId>
              </a:tblPr>
              <a:tblGrid>
                <a:gridCol w="3724775"/>
                <a:gridCol w="3724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Platform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Limitations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PC, played with controllers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Those who do not own a PC or controllers will not be able to play the game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game will also need to be compatible with low end PCs with graphic cards that are good enough to run the game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" name="Google Shape;392;p44"/>
          <p:cNvGraphicFramePr/>
          <p:nvPr/>
        </p:nvGraphicFramePr>
        <p:xfrm>
          <a:off x="847225" y="295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{E8FE5F8E-9B44-4559-AE92-9599A7FB7AA0}</a:tableStyleId>
              </a:tblPr>
              <a:tblGrid>
                <a:gridCol w="3724775"/>
                <a:gridCol w="3724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Impact on art pipeline &amp; process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Assets will all need to be modelled in low-poly (200 - 1k poly)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Textures will also need to have rather lower resolutions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NAMING CONVENTIONS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98" name="Google Shape;398;p45"/>
          <p:cNvGraphicFramePr/>
          <p:nvPr/>
        </p:nvGraphicFramePr>
        <p:xfrm>
          <a:off x="122613" y="7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{12EAC84A-9D53-4759-A23E-538E309D02CE}</a:tableStyleId>
              </a:tblPr>
              <a:tblGrid>
                <a:gridCol w="818100"/>
                <a:gridCol w="1780675"/>
                <a:gridCol w="524150"/>
                <a:gridCol w="1326475"/>
                <a:gridCol w="647750"/>
                <a:gridCol w="1520525"/>
                <a:gridCol w="646250"/>
                <a:gridCol w="1645200"/>
              </a:tblGrid>
              <a:tr h="3427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MAYA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ZBRUSH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SUBSTANCE PAINTER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PHOTOSHOP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</a:tr>
              <a:tr h="674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Project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Projectname_v###.ma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Model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Assetname_v###.zpr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Assetname_v###.ztl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Texture files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Assetname_v###.spp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Concept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Objectname_v###.psd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7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Assets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Assetname_mesh_v###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Exported Textures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Texturename_mapname.png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Textures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Texturemapname_v###.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psd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7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Retopology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Assetname_LP_v###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Exported Textures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Texturename_mapname.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png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7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Rigging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Assetname_GEO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Assetname_CON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Assetname_NULL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Assetname_JNT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08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 Assets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Assetname_LP/HP_v###.obj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SOFTWARES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4" name="Google Shape;4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5" y="1218187"/>
            <a:ext cx="1675609" cy="16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6"/>
          <p:cNvSpPr txBox="1"/>
          <p:nvPr/>
        </p:nvSpPr>
        <p:spPr>
          <a:xfrm>
            <a:off x="122625" y="2975675"/>
            <a:ext cx="1675500" cy="161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Century Gothic"/>
                <a:ea typeface="Century Gothic"/>
                <a:cs typeface="Century Gothic"/>
                <a:sym typeface="Century Gothic"/>
              </a:rPr>
              <a:t>Used for: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• 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modelling hard surface assets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•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retopology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•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animation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6" name="Google Shape;4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350" y="1250125"/>
            <a:ext cx="1611766" cy="16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2613" y="1366638"/>
            <a:ext cx="1503075" cy="15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200" y="1337513"/>
            <a:ext cx="1561350" cy="15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7150" y="1678212"/>
            <a:ext cx="2246850" cy="119151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/>
        </p:nvSpPr>
        <p:spPr>
          <a:xfrm>
            <a:off x="1882475" y="2975675"/>
            <a:ext cx="1675500" cy="161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Century Gothic"/>
                <a:ea typeface="Century Gothic"/>
                <a:cs typeface="Century Gothic"/>
                <a:sym typeface="Century Gothic"/>
              </a:rPr>
              <a:t>Used for: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•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modelling characters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46"/>
          <p:cNvSpPr txBox="1"/>
          <p:nvPr/>
        </p:nvSpPr>
        <p:spPr>
          <a:xfrm>
            <a:off x="3642325" y="2975675"/>
            <a:ext cx="1675500" cy="161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Century Gothic"/>
                <a:ea typeface="Century Gothic"/>
                <a:cs typeface="Century Gothic"/>
                <a:sym typeface="Century Gothic"/>
              </a:rPr>
              <a:t>Used for: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• 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concepting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• 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texturing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46"/>
          <p:cNvSpPr txBox="1"/>
          <p:nvPr/>
        </p:nvSpPr>
        <p:spPr>
          <a:xfrm>
            <a:off x="5402175" y="2981275"/>
            <a:ext cx="1675500" cy="161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Century Gothic"/>
                <a:ea typeface="Century Gothic"/>
                <a:cs typeface="Century Gothic"/>
                <a:sym typeface="Century Gothic"/>
              </a:rPr>
              <a:t>Used for: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• 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hand-painting textures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7131725" y="2981275"/>
            <a:ext cx="1675500" cy="161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Century Gothic"/>
                <a:ea typeface="Century Gothic"/>
                <a:cs typeface="Century Gothic"/>
                <a:sym typeface="Century Gothic"/>
              </a:rPr>
              <a:t>Used for: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• 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game engine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MOOD BOARD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89" name="Google Shape;89;p16"/>
          <p:cNvSpPr txBox="1"/>
          <p:nvPr/>
        </p:nvSpPr>
        <p:spPr>
          <a:xfrm>
            <a:off x="117450" y="790075"/>
            <a:ext cx="8909100" cy="1000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mood do we want?</a:t>
            </a:r>
            <a:endParaRPr>
              <a:solidFill>
                <a:srgbClr val="00009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Overall a sunny, warm, cheerful, happy environment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game mood:</a:t>
            </a:r>
            <a:endParaRPr>
              <a:solidFill>
                <a:srgbClr val="00009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Gradual fade into grey scale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5" y="1845075"/>
            <a:ext cx="1780675" cy="11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25" y="3077625"/>
            <a:ext cx="1780675" cy="18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3825" y="3270025"/>
            <a:ext cx="1980650" cy="1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3825" y="1860850"/>
            <a:ext cx="1980650" cy="13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1175" y="3270000"/>
            <a:ext cx="2678650" cy="1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1163" y="1858937"/>
            <a:ext cx="2678662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6525" y="3270025"/>
            <a:ext cx="2334775" cy="1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6525" y="1860838"/>
            <a:ext cx="1531650" cy="13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54874" y="2187300"/>
            <a:ext cx="870826" cy="10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COLOUR PALETTE</a:t>
            </a:r>
            <a:endParaRPr sz="3000"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5" y="835600"/>
            <a:ext cx="2654883" cy="19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18" y="2898175"/>
            <a:ext cx="2208807" cy="21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2865400" y="835600"/>
            <a:ext cx="3237600" cy="1989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Our aim is to make our game as </a:t>
            </a:r>
            <a:r>
              <a:rPr i="1" lang="en-GB" sz="1300">
                <a:latin typeface="Century Gothic"/>
                <a:ea typeface="Century Gothic"/>
                <a:cs typeface="Century Gothic"/>
                <a:sym typeface="Century Gothic"/>
              </a:rPr>
              <a:t>colourful </a:t>
            </a: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as possible. The colours will revolve around </a:t>
            </a:r>
            <a:r>
              <a:rPr lang="en-GB" sz="1300" u="sng">
                <a:latin typeface="Century Gothic"/>
                <a:ea typeface="Century Gothic"/>
                <a:cs typeface="Century Gothic"/>
                <a:sym typeface="Century Gothic"/>
              </a:rPr>
              <a:t>desaturated</a:t>
            </a:r>
            <a:r>
              <a:rPr lang="en-GB" sz="1300">
                <a:solidFill>
                  <a:srgbClr val="EA16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300">
              <a:solidFill>
                <a:srgbClr val="EA163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A163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pastel shades </a:t>
            </a: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for the surrounding environment and more </a:t>
            </a:r>
            <a:r>
              <a:rPr lang="en-GB" sz="1300" u="sng">
                <a:latin typeface="Century Gothic"/>
                <a:ea typeface="Century Gothic"/>
                <a:cs typeface="Century Gothic"/>
                <a:sym typeface="Century Gothic"/>
              </a:rPr>
              <a:t>saturated</a:t>
            </a:r>
            <a:r>
              <a:rPr lang="en-GB" sz="1300">
                <a:latin typeface="Century Gothic"/>
                <a:ea typeface="Century Gothic"/>
                <a:cs typeface="Century Gothic"/>
                <a:sym typeface="Century Gothic"/>
              </a:rPr>
              <a:t> colours for the characters and items.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9550" y="2924550"/>
            <a:ext cx="2119951" cy="20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0900" y="835562"/>
            <a:ext cx="2847975" cy="19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500" y="2924637"/>
            <a:ext cx="2054000" cy="201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8">
            <a:alphaModFix/>
          </a:blip>
          <a:srcRect b="0" l="0" r="0" t="39290"/>
          <a:stretch/>
        </p:blipFill>
        <p:spPr>
          <a:xfrm>
            <a:off x="6573500" y="2949250"/>
            <a:ext cx="2466975" cy="19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ENVIRONMENT STYLE REFERENCE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8412" l="11643" r="14805" t="6270"/>
          <a:stretch/>
        </p:blipFill>
        <p:spPr>
          <a:xfrm>
            <a:off x="3493600" y="3598550"/>
            <a:ext cx="799150" cy="13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197" y="3598550"/>
            <a:ext cx="1069191" cy="1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012100" y="794450"/>
            <a:ext cx="7019700" cy="543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9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kind of style do we want?</a:t>
            </a:r>
            <a:endParaRPr>
              <a:solidFill>
                <a:srgbClr val="00009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Stylised, lowpoly assets, hand-painted, desaturated colours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25" y="3598550"/>
            <a:ext cx="2082750" cy="13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6">
            <a:alphaModFix/>
          </a:blip>
          <a:srcRect b="0" l="8670" r="3832" t="0"/>
          <a:stretch/>
        </p:blipFill>
        <p:spPr>
          <a:xfrm>
            <a:off x="2272375" y="3598550"/>
            <a:ext cx="1154225" cy="13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2498" y="1396652"/>
            <a:ext cx="3431501" cy="21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25" y="794450"/>
            <a:ext cx="1833050" cy="27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0825" y="1396650"/>
            <a:ext cx="3550963" cy="355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035675" y="3072100"/>
            <a:ext cx="2148300" cy="6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We really like their use of low-poly assets. The shadings are also mainly just flat colours which we really like as it is simplistic yet </a:t>
            </a: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still</a:t>
            </a: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 appealing.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480850" y="4455675"/>
            <a:ext cx="1995900" cy="49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The desaturated colours also give off a cute vibe which is what we are aiming for.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ENVIRONMENT STYLE REFERENCE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5" y="818750"/>
            <a:ext cx="2351775" cy="21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25" y="2960700"/>
            <a:ext cx="3133425" cy="20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1179" y="818750"/>
            <a:ext cx="1910520" cy="21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6">
            <a:alphaModFix/>
          </a:blip>
          <a:srcRect b="0" l="7404" r="10324" t="0"/>
          <a:stretch/>
        </p:blipFill>
        <p:spPr>
          <a:xfrm>
            <a:off x="6344075" y="3059338"/>
            <a:ext cx="2572955" cy="19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7">
            <a:alphaModFix/>
          </a:blip>
          <a:srcRect b="0" l="3670" r="0" t="51501"/>
          <a:stretch/>
        </p:blipFill>
        <p:spPr>
          <a:xfrm>
            <a:off x="3301400" y="3616193"/>
            <a:ext cx="2997325" cy="132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8">
            <a:alphaModFix/>
          </a:blip>
          <a:srcRect b="0" l="34023" r="0" t="0"/>
          <a:stretch/>
        </p:blipFill>
        <p:spPr>
          <a:xfrm>
            <a:off x="4478475" y="911925"/>
            <a:ext cx="1574550" cy="20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9796" y="777312"/>
            <a:ext cx="2869179" cy="22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3301400" y="2960700"/>
            <a:ext cx="2751600" cy="5868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More low-poly desaturated environments we used as inspiration for our game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1153100" y="4473350"/>
            <a:ext cx="2148300" cy="5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We really liked these low poly trees and thought this simplistic style will suit our game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7817" r="0" t="7817"/>
          <a:stretch/>
        </p:blipFill>
        <p:spPr>
          <a:xfrm>
            <a:off x="4126425" y="831417"/>
            <a:ext cx="2285012" cy="194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463" y="804763"/>
            <a:ext cx="2056100" cy="170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6438" y="2876150"/>
            <a:ext cx="2284999" cy="2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1175" y="817800"/>
            <a:ext cx="2616999" cy="24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1175" y="3305075"/>
            <a:ext cx="2616999" cy="16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825" y="804775"/>
            <a:ext cx="1659750" cy="415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8463" y="2741775"/>
            <a:ext cx="2198225" cy="22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ENVIRONMENT STYLE REFERENCE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2" name="Google Shape;152;p20"/>
          <p:cNvSpPr txBox="1"/>
          <p:nvPr/>
        </p:nvSpPr>
        <p:spPr>
          <a:xfrm>
            <a:off x="6995700" y="2701313"/>
            <a:ext cx="2148300" cy="5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We really like the style and look of the clouds and trees as it suits our simplistic and cute aspect of our game.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1868450" y="2577475"/>
            <a:ext cx="21981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entury Gothic"/>
                <a:ea typeface="Century Gothic"/>
                <a:cs typeface="Century Gothic"/>
                <a:sym typeface="Century Gothic"/>
              </a:rPr>
              <a:t>These rock references are the kind of style we are aiming for. The grey soft tones will allow the pastel colour palette to be balanced out.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/>
        </p:nvSpPr>
        <p:spPr>
          <a:xfrm>
            <a:off x="122625" y="84275"/>
            <a:ext cx="8909100" cy="65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ENVIRONMENT CONCEPT ART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825" y="818300"/>
            <a:ext cx="7293912" cy="410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122625" y="818300"/>
            <a:ext cx="1542900" cy="410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Concept art of what our stylised,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low poly environment will look like.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These are the main assets that will be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included in the environment.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